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4" r:id="rId9"/>
    <p:sldId id="267" r:id="rId10"/>
    <p:sldId id="269" r:id="rId11"/>
    <p:sldId id="268" r:id="rId12"/>
    <p:sldId id="265" r:id="rId13"/>
    <p:sldId id="266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FF23"/>
    <a:srgbClr val="26FF22"/>
    <a:srgbClr val="F02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972EE-AF48-E246-BE87-2C370B80E8B7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EE8-B1CA-0043-971A-A3E307BBE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1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AEEE8-B1CA-0043-971A-A3E307BBEE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8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AEEE8-B1CA-0043-971A-A3E307BBEE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97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02BFF"/>
                </a:solidFill>
                <a:latin typeface="Arial Black"/>
                <a:cs typeface="Arial Black"/>
              </a:rPr>
              <a:t>TPE</a:t>
            </a:r>
            <a:endParaRPr lang="en-US" sz="8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27885" y="1203526"/>
            <a:ext cx="0" cy="534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10105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02BFF"/>
                </a:solidFill>
                <a:latin typeface="Arial Black"/>
                <a:cs typeface="Arial Black"/>
              </a:rPr>
              <a:t>P</a:t>
            </a:r>
            <a:r>
              <a:rPr lang="en-US" sz="4000" b="1" dirty="0" smtClean="0">
                <a:solidFill>
                  <a:srgbClr val="F02BFF"/>
                </a:solidFill>
                <a:latin typeface="Arial Black"/>
                <a:cs typeface="Arial Black"/>
              </a:rPr>
              <a:t>ersonnel</a:t>
            </a:r>
            <a:endParaRPr lang="en-US" sz="4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343" y="2429883"/>
            <a:ext cx="8571717" cy="273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(</a:t>
            </a:r>
            <a:r>
              <a:rPr lang="en-US" i="1" dirty="0"/>
              <a:t>BO du MEN n°41</a:t>
            </a:r>
            <a:r>
              <a:rPr lang="en-US" dirty="0"/>
              <a:t> du 10 </a:t>
            </a:r>
            <a:r>
              <a:rPr lang="en-US" dirty="0" err="1"/>
              <a:t>nov</a:t>
            </a:r>
            <a:r>
              <a:rPr lang="en-US" dirty="0"/>
              <a:t> 2005, </a:t>
            </a:r>
            <a:r>
              <a:rPr lang="en-US" dirty="0" err="1"/>
              <a:t>Définition</a:t>
            </a:r>
            <a:r>
              <a:rPr lang="en-US" dirty="0"/>
              <a:t> des </a:t>
            </a:r>
            <a:r>
              <a:rPr lang="en-US" dirty="0" err="1"/>
              <a:t>modalités</a:t>
            </a:r>
            <a:r>
              <a:rPr lang="en-US" dirty="0"/>
              <a:t> </a:t>
            </a:r>
            <a:r>
              <a:rPr lang="en-US" dirty="0" err="1"/>
              <a:t>d’évaluation</a:t>
            </a:r>
            <a:r>
              <a:rPr lang="en-US" dirty="0"/>
              <a:t> des TPE au </a:t>
            </a:r>
            <a:r>
              <a:rPr lang="en-US" dirty="0" err="1"/>
              <a:t>baccalauréat</a:t>
            </a:r>
            <a:r>
              <a:rPr lang="en-US" dirty="0"/>
              <a:t>, </a:t>
            </a:r>
            <a:r>
              <a:rPr lang="en-US" dirty="0" err="1"/>
              <a:t>séries</a:t>
            </a:r>
            <a:r>
              <a:rPr lang="en-US" dirty="0"/>
              <a:t> ES, L et S)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Recherche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de sources </a:t>
            </a:r>
            <a:r>
              <a:rPr lang="en-US" dirty="0" err="1">
                <a:solidFill>
                  <a:srgbClr val="FFFF00"/>
                </a:solidFill>
              </a:rPr>
              <a:t>d’information</a:t>
            </a:r>
            <a:r>
              <a:rPr lang="en-US" dirty="0">
                <a:solidFill>
                  <a:srgbClr val="FFFF00"/>
                </a:solidFill>
              </a:rPr>
              <a:t> et de documents en rapport avec le </a:t>
            </a:r>
            <a:r>
              <a:rPr lang="en-US" dirty="0" err="1">
                <a:solidFill>
                  <a:srgbClr val="FFFF00"/>
                </a:solidFill>
              </a:rPr>
              <a:t>thème</a:t>
            </a:r>
            <a:r>
              <a:rPr lang="en-US" dirty="0">
                <a:solidFill>
                  <a:srgbClr val="FFFF00"/>
                </a:solidFill>
              </a:rPr>
              <a:t> et le </a:t>
            </a:r>
            <a:r>
              <a:rPr lang="en-US" dirty="0" err="1" smtClean="0">
                <a:solidFill>
                  <a:srgbClr val="FFFF00"/>
                </a:solidFill>
              </a:rPr>
              <a:t>sujet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2800" b="1" u="sng" dirty="0" err="1">
                <a:solidFill>
                  <a:srgbClr val="FFFF00"/>
                </a:solidFill>
              </a:rPr>
              <a:t>Traitement</a:t>
            </a:r>
            <a:r>
              <a:rPr lang="en-US" dirty="0">
                <a:solidFill>
                  <a:srgbClr val="FFFF00"/>
                </a:solidFill>
              </a:rPr>
              <a:t> pertinent des </a:t>
            </a:r>
            <a:r>
              <a:rPr lang="en-US" dirty="0" err="1">
                <a:solidFill>
                  <a:srgbClr val="FFFF00"/>
                </a:solidFill>
              </a:rPr>
              <a:t>informations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sz="2800" b="1" u="sng" dirty="0" err="1">
                <a:solidFill>
                  <a:srgbClr val="FFFF00"/>
                </a:solidFill>
              </a:rPr>
              <a:t>sélection</a:t>
            </a:r>
            <a:r>
              <a:rPr lang="en-US" dirty="0">
                <a:solidFill>
                  <a:srgbClr val="FFFF00"/>
                </a:solidFill>
              </a:rPr>
              <a:t> et </a:t>
            </a:r>
            <a:r>
              <a:rPr lang="en-US" sz="2800" b="1" u="sng" dirty="0" err="1">
                <a:solidFill>
                  <a:srgbClr val="FFFF00"/>
                </a:solidFill>
              </a:rPr>
              <a:t>analyse</a:t>
            </a:r>
            <a:r>
              <a:rPr lang="en-US" dirty="0" smtClean="0">
                <a:solidFill>
                  <a:srgbClr val="FFFF00"/>
                </a:solidFill>
              </a:rPr>
              <a:t>)”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011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55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Détection</a:t>
            </a:r>
            <a:r>
              <a:rPr lang="en-US" sz="6000" dirty="0" smtClean="0">
                <a:solidFill>
                  <a:srgbClr val="FFFF00"/>
                </a:solidFill>
              </a:rPr>
              <a:t> du </a:t>
            </a:r>
            <a:r>
              <a:rPr lang="en-US" sz="6000" dirty="0" err="1" smtClean="0">
                <a:solidFill>
                  <a:srgbClr val="FFFF00"/>
                </a:solidFill>
              </a:rPr>
              <a:t>plagiat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6" y="1659878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L’examinateur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ou</a:t>
            </a:r>
            <a:r>
              <a:rPr lang="en-US" b="1" u="sng" dirty="0" smtClean="0"/>
              <a:t> le </a:t>
            </a:r>
            <a:r>
              <a:rPr lang="en-US" b="1" u="sng" dirty="0" err="1" smtClean="0"/>
              <a:t>correcteur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détecte</a:t>
            </a:r>
            <a:r>
              <a:rPr lang="en-US" b="1" u="sng" dirty="0" smtClean="0"/>
              <a:t> des </a:t>
            </a:r>
            <a:r>
              <a:rPr lang="en-US" b="1" u="sng" dirty="0" err="1" smtClean="0"/>
              <a:t>signes</a:t>
            </a:r>
            <a:r>
              <a:rPr lang="en-US" b="1" u="sng" dirty="0" smtClean="0"/>
              <a:t> qui </a:t>
            </a:r>
            <a:r>
              <a:rPr lang="en-US" b="1" u="sng" dirty="0" err="1" smtClean="0"/>
              <a:t>l’alertent</a:t>
            </a:r>
            <a:r>
              <a:rPr lang="en-US" b="1" u="sng" dirty="0" smtClean="0"/>
              <a:t>: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711500" y="2117783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26FF22"/>
                </a:solidFill>
              </a:rPr>
              <a:t>orthographe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1500" y="2454849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26FF22"/>
                </a:solidFill>
              </a:rPr>
              <a:t>Changement</a:t>
            </a:r>
            <a:r>
              <a:rPr lang="en-US" dirty="0" smtClean="0">
                <a:solidFill>
                  <a:srgbClr val="26FF22"/>
                </a:solidFill>
              </a:rPr>
              <a:t> de style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1500" y="2826141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26FF22"/>
                </a:solidFill>
              </a:rPr>
              <a:t>Niveau</a:t>
            </a:r>
            <a:r>
              <a:rPr lang="en-US" dirty="0" smtClean="0">
                <a:solidFill>
                  <a:srgbClr val="26FF22"/>
                </a:solidFill>
              </a:rPr>
              <a:t> de </a:t>
            </a:r>
            <a:r>
              <a:rPr lang="en-US" dirty="0" err="1" smtClean="0">
                <a:solidFill>
                  <a:srgbClr val="26FF22"/>
                </a:solidFill>
              </a:rPr>
              <a:t>langage</a:t>
            </a:r>
            <a:r>
              <a:rPr lang="en-US" dirty="0" smtClean="0">
                <a:solidFill>
                  <a:srgbClr val="26FF22"/>
                </a:solidFill>
              </a:rPr>
              <a:t> </a:t>
            </a:r>
            <a:r>
              <a:rPr lang="en-US" dirty="0" err="1" smtClean="0">
                <a:solidFill>
                  <a:srgbClr val="26FF22"/>
                </a:solidFill>
              </a:rPr>
              <a:t>différent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1500" y="3202818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26FF22"/>
                </a:solidFill>
              </a:rPr>
              <a:t>Informations</a:t>
            </a:r>
            <a:r>
              <a:rPr lang="en-US" dirty="0" smtClean="0">
                <a:solidFill>
                  <a:srgbClr val="26FF22"/>
                </a:solidFill>
              </a:rPr>
              <a:t> trop complexes…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096" y="3643643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L’examinateur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ou</a:t>
            </a:r>
            <a:r>
              <a:rPr lang="en-US" b="1" u="sng" dirty="0" smtClean="0"/>
              <a:t> le </a:t>
            </a:r>
            <a:r>
              <a:rPr lang="en-US" b="1" u="sng" dirty="0" err="1" smtClean="0"/>
              <a:t>correcteur</a:t>
            </a:r>
            <a:r>
              <a:rPr lang="en-US" b="1" u="sng" dirty="0" smtClean="0"/>
              <a:t> fait </a:t>
            </a:r>
            <a:r>
              <a:rPr lang="en-US" b="1" u="sng" dirty="0" err="1" smtClean="0"/>
              <a:t>une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recherche</a:t>
            </a:r>
            <a:r>
              <a:rPr lang="en-US" b="1" u="sng" dirty="0" smtClean="0"/>
              <a:t> plus </a:t>
            </a:r>
            <a:r>
              <a:rPr lang="en-US" b="1" u="sng" dirty="0" err="1" smtClean="0"/>
              <a:t>approfondie</a:t>
            </a:r>
            <a:r>
              <a:rPr lang="en-US" b="1" u="sng" dirty="0" smtClean="0"/>
              <a:t>:</a:t>
            </a:r>
            <a:endParaRPr lang="en-US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812087" y="4044838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smtClean="0">
                <a:solidFill>
                  <a:srgbClr val="26FF22"/>
                </a:solidFill>
              </a:rPr>
              <a:t>Avec </a:t>
            </a:r>
            <a:r>
              <a:rPr lang="en-US" dirty="0" err="1" smtClean="0">
                <a:solidFill>
                  <a:srgbClr val="26FF22"/>
                </a:solidFill>
              </a:rPr>
              <a:t>google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2087" y="4453800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smtClean="0">
                <a:solidFill>
                  <a:srgbClr val="26FF22"/>
                </a:solidFill>
              </a:rPr>
              <a:t>Avec des </a:t>
            </a:r>
            <a:r>
              <a:rPr lang="en-US" dirty="0" err="1" smtClean="0">
                <a:solidFill>
                  <a:srgbClr val="26FF22"/>
                </a:solidFill>
              </a:rPr>
              <a:t>logiciel</a:t>
            </a:r>
            <a:r>
              <a:rPr lang="en-US" dirty="0" smtClean="0">
                <a:solidFill>
                  <a:srgbClr val="26FF22"/>
                </a:solidFill>
              </a:rPr>
              <a:t> </a:t>
            </a:r>
            <a:r>
              <a:rPr lang="en-US" dirty="0" err="1" smtClean="0">
                <a:solidFill>
                  <a:srgbClr val="26FF22"/>
                </a:solidFill>
              </a:rPr>
              <a:t>spéciaux</a:t>
            </a:r>
            <a:r>
              <a:rPr lang="en-US" dirty="0" smtClean="0">
                <a:solidFill>
                  <a:srgbClr val="26FF22"/>
                </a:solidFill>
              </a:rPr>
              <a:t> du type “copy tracker”</a:t>
            </a:r>
            <a:endParaRPr lang="en-US" dirty="0">
              <a:solidFill>
                <a:srgbClr val="26FF2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496" y="4926836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Sanctions en </a:t>
            </a:r>
            <a:r>
              <a:rPr lang="en-US" b="1" u="sng" dirty="0" err="1" smtClean="0"/>
              <a:t>cas</a:t>
            </a:r>
            <a:r>
              <a:rPr lang="en-US" b="1" u="sng" dirty="0" smtClean="0"/>
              <a:t> de </a:t>
            </a:r>
            <a:r>
              <a:rPr lang="en-US" b="1" u="sng" dirty="0" err="1" smtClean="0"/>
              <a:t>plagiat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64487" y="5429571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Diminution de la note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4487" y="5766637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Note de 1/20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4487" y="6135969"/>
            <a:ext cx="677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Exclusion de </a:t>
            </a:r>
            <a:r>
              <a:rPr lang="en-US" dirty="0" err="1" smtClean="0">
                <a:solidFill>
                  <a:srgbClr val="FF0000"/>
                </a:solidFill>
              </a:rPr>
              <a:t>l’examen</a:t>
            </a:r>
            <a:r>
              <a:rPr lang="en-US" dirty="0" smtClean="0">
                <a:solidFill>
                  <a:srgbClr val="FF0000"/>
                </a:solidFill>
              </a:rPr>
              <a:t> pour </a:t>
            </a:r>
            <a:r>
              <a:rPr lang="en-US" dirty="0" err="1" smtClean="0">
                <a:solidFill>
                  <a:srgbClr val="FF0000"/>
                </a:solidFill>
              </a:rPr>
              <a:t>tricherie</a:t>
            </a:r>
            <a:r>
              <a:rPr lang="en-US" dirty="0" smtClean="0">
                <a:solidFill>
                  <a:srgbClr val="FF0000"/>
                </a:solidFill>
              </a:rPr>
              <a:t> (1an </a:t>
            </a:r>
            <a:r>
              <a:rPr lang="en-US" dirty="0" err="1" smtClean="0">
                <a:solidFill>
                  <a:srgbClr val="FF0000"/>
                </a:solidFill>
              </a:rPr>
              <a:t>à</a:t>
            </a:r>
            <a:r>
              <a:rPr lang="en-US" dirty="0" smtClean="0">
                <a:solidFill>
                  <a:srgbClr val="FF0000"/>
                </a:solidFill>
              </a:rPr>
              <a:t> 5 </a:t>
            </a:r>
            <a:r>
              <a:rPr lang="en-US" dirty="0" err="1" smtClean="0">
                <a:solidFill>
                  <a:srgbClr val="FF0000"/>
                </a:solidFill>
              </a:rPr>
              <a:t>ans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Extract 15"/>
          <p:cNvSpPr/>
          <p:nvPr/>
        </p:nvSpPr>
        <p:spPr>
          <a:xfrm>
            <a:off x="1497752" y="5570650"/>
            <a:ext cx="314335" cy="858651"/>
          </a:xfrm>
          <a:prstGeom prst="flowChartExtra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7947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184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118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301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68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5903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27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289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206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5903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23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Pour </a:t>
            </a:r>
            <a:r>
              <a:rPr lang="en-US" sz="6000" b="1" dirty="0" err="1" smtClean="0">
                <a:solidFill>
                  <a:srgbClr val="FFFF00"/>
                </a:solidFill>
              </a:rPr>
              <a:t>éviter</a:t>
            </a:r>
            <a:r>
              <a:rPr lang="en-US" sz="6000" b="1" dirty="0" smtClean="0">
                <a:solidFill>
                  <a:srgbClr val="FFFF00"/>
                </a:solidFill>
              </a:rPr>
              <a:t> le </a:t>
            </a:r>
            <a:r>
              <a:rPr lang="en-US" sz="6000" b="1" dirty="0" err="1" smtClean="0">
                <a:solidFill>
                  <a:srgbClr val="FFFF00"/>
                </a:solidFill>
              </a:rPr>
              <a:t>plagiat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9" y="1063854"/>
            <a:ext cx="878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000" dirty="0" smtClean="0"/>
              <a:t>On </a:t>
            </a:r>
            <a:r>
              <a:rPr lang="en-US" sz="2000" dirty="0" err="1" smtClean="0"/>
              <a:t>veut</a:t>
            </a:r>
            <a:r>
              <a:rPr lang="en-US" sz="2000" dirty="0" smtClean="0"/>
              <a:t> </a:t>
            </a:r>
            <a:r>
              <a:rPr lang="en-US" sz="2000" dirty="0" err="1" smtClean="0"/>
              <a:t>utiliser</a:t>
            </a:r>
            <a:r>
              <a:rPr lang="en-US" sz="2000" dirty="0" smtClean="0"/>
              <a:t> un </a:t>
            </a:r>
            <a:r>
              <a:rPr lang="en-US" sz="2000" dirty="0" err="1" smtClean="0"/>
              <a:t>texte</a:t>
            </a:r>
            <a:r>
              <a:rPr lang="en-US" sz="2000" dirty="0" smtClean="0"/>
              <a:t> “mot </a:t>
            </a:r>
            <a:r>
              <a:rPr lang="en-US" sz="2000" dirty="0" err="1" smtClean="0"/>
              <a:t>à</a:t>
            </a:r>
            <a:r>
              <a:rPr lang="en-US" sz="2000" dirty="0" smtClean="0"/>
              <a:t> mot” </a:t>
            </a:r>
            <a:r>
              <a:rPr lang="en-US" sz="2000" dirty="0" err="1" smtClean="0"/>
              <a:t>comme</a:t>
            </a:r>
            <a:r>
              <a:rPr lang="en-US" sz="2000" dirty="0" smtClean="0"/>
              <a:t> pour </a:t>
            </a:r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définition</a:t>
            </a:r>
            <a:r>
              <a:rPr lang="en-US" sz="2000" dirty="0" smtClean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199" y="1484721"/>
            <a:ext cx="8788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11FF23"/>
                </a:solidFill>
              </a:rPr>
              <a:t>On met le </a:t>
            </a:r>
            <a:r>
              <a:rPr lang="en-US" sz="2800" dirty="0" err="1" smtClean="0">
                <a:solidFill>
                  <a:srgbClr val="11FF23"/>
                </a:solidFill>
              </a:rPr>
              <a:t>texte</a:t>
            </a:r>
            <a:r>
              <a:rPr lang="en-US" sz="2800" dirty="0" smtClean="0">
                <a:solidFill>
                  <a:srgbClr val="11FF23"/>
                </a:solidFill>
              </a:rPr>
              <a:t> entre </a:t>
            </a:r>
            <a:r>
              <a:rPr lang="en-US" sz="2800" dirty="0" err="1" smtClean="0">
                <a:solidFill>
                  <a:srgbClr val="11FF23"/>
                </a:solidFill>
              </a:rPr>
              <a:t>guillemet</a:t>
            </a:r>
            <a:r>
              <a:rPr lang="en-US" sz="2800" dirty="0" smtClean="0">
                <a:solidFill>
                  <a:srgbClr val="11FF23"/>
                </a:solidFill>
              </a:rPr>
              <a:t> et on site </a:t>
            </a:r>
            <a:r>
              <a:rPr lang="en-US" sz="2800" dirty="0" err="1" smtClean="0">
                <a:solidFill>
                  <a:srgbClr val="11FF23"/>
                </a:solidFill>
              </a:rPr>
              <a:t>sa</a:t>
            </a:r>
            <a:r>
              <a:rPr lang="en-US" sz="2800" dirty="0" smtClean="0">
                <a:solidFill>
                  <a:srgbClr val="11FF23"/>
                </a:solidFill>
              </a:rPr>
              <a:t> source tout de suite après entre </a:t>
            </a:r>
            <a:r>
              <a:rPr lang="en-US" sz="2800" dirty="0" err="1" smtClean="0">
                <a:solidFill>
                  <a:srgbClr val="11FF23"/>
                </a:solidFill>
              </a:rPr>
              <a:t>parenthèses</a:t>
            </a:r>
            <a:r>
              <a:rPr lang="en-US" sz="2800" dirty="0" smtClean="0">
                <a:solidFill>
                  <a:srgbClr val="11FF23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9" y="2438828"/>
            <a:ext cx="878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pas plus de 3 </a:t>
            </a:r>
            <a:r>
              <a:rPr lang="en-US" sz="2000" dirty="0" err="1" smtClean="0">
                <a:solidFill>
                  <a:srgbClr val="FF0000"/>
                </a:solidFill>
              </a:rPr>
              <a:t>lignes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20" y="2363379"/>
            <a:ext cx="606135" cy="503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199" y="2997175"/>
            <a:ext cx="868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dirty="0"/>
              <a:t>On </a:t>
            </a:r>
            <a:r>
              <a:rPr lang="en-US" dirty="0" err="1"/>
              <a:t>veut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un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smtClean="0"/>
              <a:t>de plus de 3 </a:t>
            </a:r>
            <a:r>
              <a:rPr lang="en-US" dirty="0" err="1" smtClean="0"/>
              <a:t>lignes</a:t>
            </a:r>
            <a:r>
              <a:rPr lang="en-US" dirty="0" smtClean="0"/>
              <a:t> (ex: </a:t>
            </a:r>
            <a:r>
              <a:rPr lang="en-US" dirty="0" err="1" smtClean="0"/>
              <a:t>loi</a:t>
            </a:r>
            <a:r>
              <a:rPr lang="en-US" dirty="0" smtClean="0"/>
              <a:t>, </a:t>
            </a:r>
            <a:r>
              <a:rPr lang="en-US" dirty="0" err="1" smtClean="0"/>
              <a:t>normes</a:t>
            </a:r>
            <a:r>
              <a:rPr lang="en-US" dirty="0" smtClean="0"/>
              <a:t>…):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199" y="3395047"/>
            <a:ext cx="878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11FF23"/>
                </a:solidFill>
              </a:rPr>
              <a:t>On met le </a:t>
            </a:r>
            <a:r>
              <a:rPr lang="en-US" sz="2800" dirty="0" err="1" smtClean="0">
                <a:solidFill>
                  <a:srgbClr val="11FF23"/>
                </a:solidFill>
              </a:rPr>
              <a:t>texte</a:t>
            </a:r>
            <a:r>
              <a:rPr lang="en-US" sz="2800" dirty="0" smtClean="0">
                <a:solidFill>
                  <a:srgbClr val="11FF23"/>
                </a:solidFill>
              </a:rPr>
              <a:t> en </a:t>
            </a:r>
            <a:r>
              <a:rPr lang="en-US" sz="2800" dirty="0" err="1" smtClean="0">
                <a:solidFill>
                  <a:srgbClr val="11FF23"/>
                </a:solidFill>
              </a:rPr>
              <a:t>annexe</a:t>
            </a:r>
            <a:r>
              <a:rPr lang="en-US" sz="2800" dirty="0" smtClean="0">
                <a:solidFill>
                  <a:srgbClr val="11FF23"/>
                </a:solidFill>
              </a:rPr>
              <a:t> </a:t>
            </a:r>
            <a:r>
              <a:rPr lang="en-US" sz="2800" dirty="0" err="1" smtClean="0">
                <a:solidFill>
                  <a:srgbClr val="11FF23"/>
                </a:solidFill>
              </a:rPr>
              <a:t>à</a:t>
            </a:r>
            <a:r>
              <a:rPr lang="en-US" sz="2800" dirty="0" smtClean="0">
                <a:solidFill>
                  <a:srgbClr val="11FF23"/>
                </a:solidFill>
              </a:rPr>
              <a:t> la fin de la production.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5199" y="4076945"/>
            <a:ext cx="8685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dirty="0"/>
              <a:t>On </a:t>
            </a:r>
            <a:r>
              <a:rPr lang="en-US" dirty="0" err="1"/>
              <a:t>veut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</a:t>
            </a:r>
            <a:r>
              <a:rPr lang="en-US" dirty="0" err="1" smtClean="0"/>
              <a:t>l’idée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la </a:t>
            </a:r>
            <a:r>
              <a:rPr lang="en-US" dirty="0" err="1" smtClean="0"/>
              <a:t>recherche</a:t>
            </a:r>
            <a:r>
              <a:rPr lang="en-US" dirty="0" smtClean="0"/>
              <a:t> de </a:t>
            </a:r>
            <a:r>
              <a:rPr lang="en-US" dirty="0" err="1" smtClean="0"/>
              <a:t>quelqu’un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9" y="4478787"/>
            <a:ext cx="8788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 On paraphrase </a:t>
            </a:r>
            <a:r>
              <a:rPr lang="en-US" sz="2800" u="sng" dirty="0" smtClean="0">
                <a:solidFill>
                  <a:srgbClr val="11FF23"/>
                </a:solidFill>
                <a:sym typeface="Wingdings"/>
              </a:rPr>
              <a:t>et</a:t>
            </a:r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 </a:t>
            </a:r>
            <a:r>
              <a:rPr lang="en-US" sz="2800" dirty="0">
                <a:solidFill>
                  <a:srgbClr val="11FF23"/>
                </a:solidFill>
                <a:sym typeface="Wingdings"/>
              </a:rPr>
              <a:t>o</a:t>
            </a:r>
            <a:r>
              <a:rPr lang="en-US" sz="2800" dirty="0" smtClean="0">
                <a:solidFill>
                  <a:srgbClr val="11FF23"/>
                </a:solidFill>
              </a:rPr>
              <a:t>n site </a:t>
            </a:r>
            <a:r>
              <a:rPr lang="en-US" sz="2800" dirty="0" err="1" smtClean="0">
                <a:solidFill>
                  <a:srgbClr val="11FF23"/>
                </a:solidFill>
              </a:rPr>
              <a:t>sa</a:t>
            </a:r>
            <a:r>
              <a:rPr lang="en-US" sz="2800" dirty="0" smtClean="0">
                <a:solidFill>
                  <a:srgbClr val="11FF23"/>
                </a:solidFill>
              </a:rPr>
              <a:t> source </a:t>
            </a:r>
            <a:r>
              <a:rPr lang="en-US" sz="2800" dirty="0" err="1" smtClean="0">
                <a:solidFill>
                  <a:srgbClr val="11FF23"/>
                </a:solidFill>
              </a:rPr>
              <a:t>dans</a:t>
            </a:r>
            <a:r>
              <a:rPr lang="en-US" sz="2800" dirty="0" smtClean="0">
                <a:solidFill>
                  <a:srgbClr val="11FF23"/>
                </a:solidFill>
              </a:rPr>
              <a:t> la </a:t>
            </a:r>
            <a:r>
              <a:rPr lang="en-US" sz="2800" dirty="0" err="1" smtClean="0">
                <a:solidFill>
                  <a:srgbClr val="11FF23"/>
                </a:solidFill>
              </a:rPr>
              <a:t>bibliographie</a:t>
            </a:r>
            <a:r>
              <a:rPr lang="en-US" sz="2800" dirty="0" smtClean="0">
                <a:solidFill>
                  <a:srgbClr val="11FF23"/>
                </a:solidFill>
              </a:rPr>
              <a:t> </a:t>
            </a:r>
            <a:r>
              <a:rPr lang="en-US" sz="2800" dirty="0" err="1" smtClean="0">
                <a:solidFill>
                  <a:srgbClr val="11FF23"/>
                </a:solidFill>
              </a:rPr>
              <a:t>à</a:t>
            </a:r>
            <a:r>
              <a:rPr lang="en-US" sz="2800" dirty="0" smtClean="0">
                <a:solidFill>
                  <a:srgbClr val="11FF23"/>
                </a:solidFill>
              </a:rPr>
              <a:t> la fin de la production.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5199" y="5574852"/>
            <a:ext cx="8685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dirty="0"/>
              <a:t>On </a:t>
            </a:r>
            <a:r>
              <a:rPr lang="en-US" dirty="0" err="1"/>
              <a:t>veut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donnée</a:t>
            </a:r>
            <a:r>
              <a:rPr lang="en-US" dirty="0" smtClean="0"/>
              <a:t> (=un </a:t>
            </a:r>
            <a:r>
              <a:rPr lang="en-US" dirty="0" err="1" smtClean="0"/>
              <a:t>chiffre</a:t>
            </a:r>
            <a:r>
              <a:rPr lang="en-US" dirty="0" smtClean="0"/>
              <a:t>), </a:t>
            </a:r>
            <a:r>
              <a:rPr lang="en-US" dirty="0" err="1" smtClean="0"/>
              <a:t>une</a:t>
            </a:r>
            <a:r>
              <a:rPr lang="en-US" dirty="0" smtClean="0"/>
              <a:t> photo, un </a:t>
            </a:r>
            <a:r>
              <a:rPr lang="en-US" dirty="0" err="1" smtClean="0"/>
              <a:t>dessin</a:t>
            </a:r>
            <a:r>
              <a:rPr lang="en-US" dirty="0" smtClean="0"/>
              <a:t>, un </a:t>
            </a:r>
            <a:r>
              <a:rPr lang="en-US" dirty="0" err="1" smtClean="0"/>
              <a:t>schéma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un tableau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9" y="6165503"/>
            <a:ext cx="878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 On site </a:t>
            </a:r>
            <a:r>
              <a:rPr lang="en-US" sz="2800" dirty="0" err="1" smtClean="0">
                <a:solidFill>
                  <a:srgbClr val="11FF23"/>
                </a:solidFill>
                <a:sym typeface="Wingdings"/>
              </a:rPr>
              <a:t>sa</a:t>
            </a:r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 source </a:t>
            </a:r>
            <a:r>
              <a:rPr lang="en-US" sz="2800" dirty="0" err="1" smtClean="0">
                <a:solidFill>
                  <a:srgbClr val="11FF23"/>
                </a:solidFill>
                <a:sym typeface="Wingdings"/>
              </a:rPr>
              <a:t>directement</a:t>
            </a:r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 en </a:t>
            </a:r>
            <a:r>
              <a:rPr lang="en-US" sz="2800" dirty="0" err="1" smtClean="0">
                <a:solidFill>
                  <a:srgbClr val="11FF23"/>
                </a:solidFill>
                <a:sym typeface="Wingdings"/>
              </a:rPr>
              <a:t>légende</a:t>
            </a:r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 de document.</a:t>
            </a:r>
            <a:endParaRPr lang="en-US" sz="2800" dirty="0" smtClean="0">
              <a:solidFill>
                <a:srgbClr val="11FF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1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477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6159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54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19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4733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4733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85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4827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34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0" grpId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Comment faire </a:t>
            </a:r>
            <a:r>
              <a:rPr lang="en-US" dirty="0" err="1" smtClean="0">
                <a:solidFill>
                  <a:srgbClr val="FFFF00"/>
                </a:solidFill>
              </a:rPr>
              <a:t>une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bibliographie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 descr="Capture d’écran 2014-11-30 à 16.50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7"/>
          <a:stretch/>
        </p:blipFill>
        <p:spPr>
          <a:xfrm>
            <a:off x="943003" y="1593686"/>
            <a:ext cx="2162624" cy="4629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9788" y="5140560"/>
            <a:ext cx="272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Cette</a:t>
            </a:r>
            <a:r>
              <a:rPr lang="en-US" dirty="0" smtClean="0">
                <a:solidFill>
                  <a:srgbClr val="FFFF00"/>
                </a:solidFill>
              </a:rPr>
              <a:t> fiche </a:t>
            </a:r>
            <a:r>
              <a:rPr lang="en-US" dirty="0" err="1" smtClean="0">
                <a:solidFill>
                  <a:srgbClr val="FFFF00"/>
                </a:solidFill>
              </a:rPr>
              <a:t>outil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disponible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Esidoc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0584" y="1593686"/>
            <a:ext cx="2627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présentation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bibliographie</a:t>
            </a:r>
            <a:r>
              <a:rPr lang="en-US" dirty="0" smtClean="0"/>
              <a:t> </a:t>
            </a:r>
            <a:r>
              <a:rPr lang="en-US" dirty="0" err="1" smtClean="0"/>
              <a:t>répond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des </a:t>
            </a:r>
            <a:r>
              <a:rPr lang="en-US" dirty="0" err="1" smtClean="0"/>
              <a:t>normes</a:t>
            </a:r>
            <a:r>
              <a:rPr lang="en-US" dirty="0" smtClean="0"/>
              <a:t> </a:t>
            </a:r>
            <a:r>
              <a:rPr lang="en-US" dirty="0" err="1" smtClean="0"/>
              <a:t>spécifiques</a:t>
            </a:r>
            <a:r>
              <a:rPr lang="en-US" dirty="0" smtClean="0"/>
              <a:t> (</a:t>
            </a:r>
            <a:r>
              <a:rPr lang="en-US" dirty="0" err="1"/>
              <a:t>c</a:t>
            </a:r>
            <a:r>
              <a:rPr lang="en-US" dirty="0" err="1" smtClean="0"/>
              <a:t>f</a:t>
            </a:r>
            <a:r>
              <a:rPr lang="en-US" dirty="0" smtClean="0"/>
              <a:t> AP </a:t>
            </a:r>
            <a:r>
              <a:rPr lang="en-US" dirty="0" err="1" smtClean="0"/>
              <a:t>seconde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5436" y="3569437"/>
            <a:ext cx="316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retrouverez</a:t>
            </a:r>
            <a:r>
              <a:rPr lang="en-US" dirty="0" smtClean="0"/>
              <a:t>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normes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fiche </a:t>
            </a:r>
            <a:r>
              <a:rPr lang="en-US" dirty="0" err="1" smtClean="0"/>
              <a:t>outil</a:t>
            </a:r>
            <a:r>
              <a:rPr lang="en-US" dirty="0" smtClean="0"/>
              <a:t> CDI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1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466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Comment faire </a:t>
            </a:r>
            <a:r>
              <a:rPr lang="en-US" dirty="0" err="1" smtClean="0">
                <a:solidFill>
                  <a:srgbClr val="FFFF00"/>
                </a:solidFill>
              </a:rPr>
              <a:t>une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bibliographie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Capture d’écran 2014-11-30 à 17.11.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382" r="8009"/>
          <a:stretch/>
        </p:blipFill>
        <p:spPr>
          <a:xfrm>
            <a:off x="457200" y="1417638"/>
            <a:ext cx="7954400" cy="52930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43592" y="5256281"/>
            <a:ext cx="1043591" cy="28922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43592" y="5811075"/>
            <a:ext cx="1043591" cy="28922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3" y="187958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BON COURAGE</a:t>
            </a:r>
            <a:r>
              <a:rPr lang="en-US" sz="6000" dirty="0" smtClean="0">
                <a:solidFill>
                  <a:srgbClr val="26FF22"/>
                </a:solidFill>
              </a:rPr>
              <a:t>…</a:t>
            </a:r>
            <a:endParaRPr lang="en-US" sz="6000" dirty="0">
              <a:solidFill>
                <a:srgbClr val="26FF2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613" y="36587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F02BFF"/>
                </a:solidFill>
              </a:rPr>
              <a:t>Au travail!…</a:t>
            </a:r>
            <a:endParaRPr lang="en-US" sz="7200" dirty="0">
              <a:solidFill>
                <a:srgbClr val="F02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8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8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02BFF"/>
                </a:solidFill>
                <a:latin typeface="Arial Black"/>
                <a:cs typeface="Arial Black"/>
              </a:rPr>
              <a:t>Sélection</a:t>
            </a:r>
            <a:endParaRPr lang="en-US" sz="8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471" y="1609557"/>
            <a:ext cx="836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Pour </a:t>
            </a: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r>
              <a:rPr lang="en-US" dirty="0" smtClean="0"/>
              <a:t> du </a:t>
            </a:r>
            <a:r>
              <a:rPr lang="en-US" dirty="0" err="1" smtClean="0"/>
              <a:t>choix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471" y="2118466"/>
            <a:ext cx="836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Multiplier les sources ( ne pas se </a:t>
            </a:r>
            <a:r>
              <a:rPr lang="en-US" dirty="0" err="1" smtClean="0"/>
              <a:t>contenter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deux</a:t>
            </a:r>
            <a:r>
              <a:rPr lang="en-US" dirty="0" smtClean="0"/>
              <a:t> sources)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7471" y="2714961"/>
            <a:ext cx="836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Pour plus </a:t>
            </a:r>
            <a:r>
              <a:rPr lang="en-US" dirty="0" err="1" smtClean="0"/>
              <a:t>d’efficacité</a:t>
            </a:r>
            <a:r>
              <a:rPr lang="en-US" dirty="0" smtClean="0"/>
              <a:t>, </a:t>
            </a:r>
            <a:r>
              <a:rPr lang="en-US" dirty="0" err="1" smtClean="0"/>
              <a:t>différencier</a:t>
            </a:r>
            <a:r>
              <a:rPr lang="en-US" dirty="0" smtClean="0"/>
              <a:t> les types de sources: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229" y="3360328"/>
            <a:ext cx="224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pages web</a:t>
            </a:r>
            <a:endParaRPr lang="en-US" dirty="0"/>
          </a:p>
        </p:txBody>
      </p:sp>
      <p:pic>
        <p:nvPicPr>
          <p:cNvPr id="12" name="Picture 11" descr="Capture d’écran 2014-11-30 à 13.0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2" y="3239544"/>
            <a:ext cx="4796118" cy="299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53229" y="3797579"/>
            <a:ext cx="25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</a:t>
            </a:r>
            <a:r>
              <a:rPr lang="en-US" dirty="0" err="1" smtClean="0"/>
              <a:t>livres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0927" t="12029" r="3528" b="7272"/>
          <a:stretch/>
        </p:blipFill>
        <p:spPr>
          <a:xfrm>
            <a:off x="5771187" y="2533032"/>
            <a:ext cx="2388945" cy="354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53229" y="4237429"/>
            <a:ext cx="25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articles de magazines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683" t="4621" r="40188"/>
          <a:stretch/>
        </p:blipFill>
        <p:spPr>
          <a:xfrm>
            <a:off x="4272118" y="3283629"/>
            <a:ext cx="3746121" cy="31864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3229" y="4692615"/>
            <a:ext cx="439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</a:t>
            </a:r>
            <a:r>
              <a:rPr lang="en-US" dirty="0" err="1" smtClean="0"/>
              <a:t>vidéo</a:t>
            </a:r>
            <a:r>
              <a:rPr lang="en-US" dirty="0" smtClean="0"/>
              <a:t> (reportages, </a:t>
            </a:r>
            <a:r>
              <a:rPr lang="en-US" dirty="0" err="1" smtClean="0"/>
              <a:t>journaux</a:t>
            </a:r>
            <a:r>
              <a:rPr lang="en-US" dirty="0" smtClean="0"/>
              <a:t> </a:t>
            </a:r>
            <a:r>
              <a:rPr lang="en-US" dirty="0" err="1" smtClean="0"/>
              <a:t>télévisés</a:t>
            </a:r>
            <a:r>
              <a:rPr lang="en-US" dirty="0" smtClean="0"/>
              <a:t>, </a:t>
            </a:r>
            <a:r>
              <a:rPr lang="en-US" dirty="0" err="1" smtClean="0"/>
              <a:t>lesite.tv</a:t>
            </a:r>
            <a:r>
              <a:rPr lang="en-US" dirty="0" smtClean="0"/>
              <a:t>…)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3229" y="5298112"/>
            <a:ext cx="439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</a:t>
            </a:r>
            <a:r>
              <a:rPr lang="en-US" dirty="0" err="1" smtClean="0"/>
              <a:t>enregistrements</a:t>
            </a:r>
            <a:r>
              <a:rPr lang="en-US" dirty="0" smtClean="0"/>
              <a:t> </a:t>
            </a:r>
            <a:r>
              <a:rPr lang="en-US" dirty="0" err="1" smtClean="0"/>
              <a:t>sonores</a:t>
            </a:r>
            <a:r>
              <a:rPr lang="en-US" dirty="0" smtClean="0"/>
              <a:t>  (ex: interview </a:t>
            </a:r>
            <a:r>
              <a:rPr lang="en-US" dirty="0" err="1" smtClean="0"/>
              <a:t>réalisées</a:t>
            </a:r>
            <a:r>
              <a:rPr lang="en-US" dirty="0" smtClean="0"/>
              <a:t> par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non)</a:t>
            </a:r>
            <a:endParaRPr lang="en-US" dirty="0"/>
          </a:p>
        </p:txBody>
      </p:sp>
      <p:pic>
        <p:nvPicPr>
          <p:cNvPr id="19" name="Picture 18" descr="Capture d’écran 2014-11-30 à 15.16.3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9528" r="15819" b="15503"/>
          <a:stretch/>
        </p:blipFill>
        <p:spPr>
          <a:xfrm>
            <a:off x="4952065" y="3697236"/>
            <a:ext cx="3779846" cy="2539882"/>
          </a:xfrm>
          <a:prstGeom prst="rect">
            <a:avLst/>
          </a:prstGeom>
        </p:spPr>
      </p:pic>
      <p:pic>
        <p:nvPicPr>
          <p:cNvPr id="20" name="Picture 19" descr="Capture d’écran 2014-11-30 à 15.22.5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1099" r="36885"/>
          <a:stretch/>
        </p:blipFill>
        <p:spPr>
          <a:xfrm>
            <a:off x="5593524" y="3612672"/>
            <a:ext cx="2273882" cy="23099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3229" y="6052452"/>
            <a:ext cx="314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expositions (</a:t>
            </a:r>
            <a:r>
              <a:rPr lang="en-US" dirty="0" err="1" smtClean="0"/>
              <a:t>musées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090" y="4035620"/>
            <a:ext cx="34925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322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815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3" grpId="0"/>
      <p:bldP spid="15" grpId="0"/>
      <p:bldP spid="17" grpId="0"/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8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02BFF"/>
                </a:solidFill>
                <a:latin typeface="Arial Black"/>
                <a:cs typeface="Arial Black"/>
              </a:rPr>
              <a:t>Sélection</a:t>
            </a:r>
            <a:endParaRPr lang="en-US" sz="8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601" y="1424891"/>
            <a:ext cx="87636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Choisir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ses</a:t>
            </a:r>
            <a:r>
              <a:rPr lang="en-US" sz="2800" dirty="0" smtClean="0">
                <a:solidFill>
                  <a:srgbClr val="FFFF00"/>
                </a:solidFill>
              </a:rPr>
              <a:t> sources en </a:t>
            </a:r>
            <a:r>
              <a:rPr lang="en-US" sz="2800" dirty="0" err="1" smtClean="0">
                <a:solidFill>
                  <a:srgbClr val="FFFF00"/>
                </a:solidFill>
              </a:rPr>
              <a:t>fonction</a:t>
            </a:r>
            <a:r>
              <a:rPr lang="en-US" sz="2800" dirty="0" smtClean="0">
                <a:solidFill>
                  <a:srgbClr val="FFFF00"/>
                </a:solidFill>
              </a:rPr>
              <a:t> de 3 </a:t>
            </a:r>
            <a:r>
              <a:rPr lang="en-US" sz="2800" dirty="0" err="1" smtClean="0">
                <a:solidFill>
                  <a:srgbClr val="FFFF00"/>
                </a:solidFill>
              </a:rPr>
              <a:t>critères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principaux</a:t>
            </a: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FFFF00"/>
                </a:solidFill>
              </a:rPr>
              <a:t>Qualité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(</a:t>
            </a:r>
            <a:r>
              <a:rPr lang="en-US" sz="2000" dirty="0" err="1" smtClean="0">
                <a:solidFill>
                  <a:srgbClr val="FFFF00"/>
                </a:solidFill>
              </a:rPr>
              <a:t>véracité</a:t>
            </a:r>
            <a:r>
              <a:rPr lang="en-US" sz="2000" dirty="0" smtClean="0">
                <a:solidFill>
                  <a:srgbClr val="FFFF00"/>
                </a:solidFill>
              </a:rPr>
              <a:t> des </a:t>
            </a:r>
            <a:r>
              <a:rPr lang="en-US" sz="2000" dirty="0" err="1" smtClean="0">
                <a:solidFill>
                  <a:srgbClr val="FFFF00"/>
                </a:solidFill>
              </a:rPr>
              <a:t>informations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Date </a:t>
            </a:r>
            <a:r>
              <a:rPr lang="en-US" sz="2000" dirty="0" smtClean="0">
                <a:solidFill>
                  <a:srgbClr val="FFFF00"/>
                </a:solidFill>
              </a:rPr>
              <a:t>(</a:t>
            </a:r>
            <a:r>
              <a:rPr lang="en-US" sz="2000" dirty="0" err="1" smtClean="0">
                <a:solidFill>
                  <a:srgbClr val="FFFF00"/>
                </a:solidFill>
              </a:rPr>
              <a:t>informations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récente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  <a:r>
              <a:rPr lang="en-US" sz="2000" dirty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FFFF00"/>
                </a:solidFill>
              </a:rPr>
              <a:t>niveau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de </a:t>
            </a:r>
            <a:r>
              <a:rPr lang="en-US" sz="2800" dirty="0" err="1">
                <a:solidFill>
                  <a:srgbClr val="FFFF00"/>
                </a:solidFill>
              </a:rPr>
              <a:t>compréhension</a:t>
            </a:r>
            <a:r>
              <a:rPr lang="en-US" sz="2800" dirty="0" smtClean="0">
                <a:solidFill>
                  <a:srgbClr val="FFFF00"/>
                </a:solidFill>
              </a:rPr>
              <a:t>? </a:t>
            </a:r>
            <a:r>
              <a:rPr lang="en-US" sz="2000" dirty="0" smtClean="0">
                <a:solidFill>
                  <a:srgbClr val="FFFF00"/>
                </a:solidFill>
              </a:rPr>
              <a:t>(trop </a:t>
            </a:r>
            <a:r>
              <a:rPr lang="en-US" sz="2000" dirty="0" err="1" smtClean="0">
                <a:solidFill>
                  <a:srgbClr val="FFFF00"/>
                </a:solidFill>
              </a:rPr>
              <a:t>compliqué</a:t>
            </a:r>
            <a:r>
              <a:rPr lang="en-US" sz="2000" dirty="0">
                <a:solidFill>
                  <a:srgbClr val="FFFF00"/>
                </a:solidFill>
              </a:rPr>
              <a:t>,</a:t>
            </a:r>
            <a:r>
              <a:rPr lang="en-US" sz="2000" dirty="0" smtClean="0">
                <a:solidFill>
                  <a:srgbClr val="FFFF00"/>
                </a:solidFill>
              </a:rPr>
              <a:t> trop simple </a:t>
            </a:r>
            <a:r>
              <a:rPr lang="en-US" sz="2000" dirty="0" err="1" smtClean="0">
                <a:solidFill>
                  <a:srgbClr val="FFFF00"/>
                </a:solidFill>
              </a:rPr>
              <a:t>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juste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mon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niveau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471" y="3668670"/>
            <a:ext cx="83693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Comment savoir </a:t>
            </a:r>
            <a:r>
              <a:rPr lang="en-US" sz="2000" b="1" u="sng" dirty="0" err="1" smtClean="0"/>
              <a:t>si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une</a:t>
            </a:r>
            <a:r>
              <a:rPr lang="en-US" sz="2000" b="1" u="sng" dirty="0" smtClean="0"/>
              <a:t> source </a:t>
            </a:r>
            <a:r>
              <a:rPr lang="en-US" sz="2000" b="1" u="sng" dirty="0" err="1" smtClean="0"/>
              <a:t>est</a:t>
            </a:r>
            <a:r>
              <a:rPr lang="en-US" sz="2000" b="1" u="sng" dirty="0" smtClean="0"/>
              <a:t> de </a:t>
            </a:r>
            <a:r>
              <a:rPr lang="en-US" sz="2000" b="1" u="sng" dirty="0" err="1" smtClean="0"/>
              <a:t>qualité</a:t>
            </a:r>
            <a:r>
              <a:rPr lang="en-US" sz="2000" b="1" u="sng" dirty="0" smtClean="0"/>
              <a:t>?</a:t>
            </a:r>
          </a:p>
          <a:p>
            <a:r>
              <a:rPr lang="en-US" dirty="0" smtClean="0"/>
              <a:t>Qui en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l’auteur</a:t>
            </a:r>
            <a:r>
              <a:rPr lang="en-US" dirty="0" smtClean="0"/>
              <a:t>? (</a:t>
            </a:r>
            <a:r>
              <a:rPr lang="en-US" dirty="0" err="1" smtClean="0"/>
              <a:t>est-ce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personne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un </a:t>
            </a:r>
            <a:r>
              <a:rPr lang="en-US" dirty="0" err="1" smtClean="0"/>
              <a:t>organisme</a:t>
            </a:r>
            <a:r>
              <a:rPr lang="en-US" dirty="0" smtClean="0"/>
              <a:t> </a:t>
            </a:r>
            <a:r>
              <a:rPr lang="en-US" dirty="0" err="1" smtClean="0"/>
              <a:t>reconnu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sujet</a:t>
            </a:r>
            <a:r>
              <a:rPr lang="en-US" dirty="0" smtClean="0"/>
              <a:t>?)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svt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difficile</a:t>
            </a:r>
            <a:r>
              <a:rPr lang="en-US" dirty="0" smtClean="0">
                <a:sym typeface="Wingdings"/>
              </a:rPr>
              <a:t> de </a:t>
            </a:r>
            <a:r>
              <a:rPr lang="en-US" dirty="0" err="1" smtClean="0">
                <a:sym typeface="Wingdings"/>
              </a:rPr>
              <a:t>connaître</a:t>
            </a:r>
            <a:r>
              <a:rPr lang="en-US" dirty="0" smtClean="0">
                <a:sym typeface="Wingdings"/>
              </a:rPr>
              <a:t> les auteurs </a:t>
            </a:r>
            <a:r>
              <a:rPr lang="en-US" dirty="0" err="1" smtClean="0">
                <a:sym typeface="Wingdings"/>
              </a:rPr>
              <a:t>sur</a:t>
            </a:r>
            <a:r>
              <a:rPr lang="en-US" dirty="0" smtClean="0">
                <a:sym typeface="Wingdings"/>
              </a:rPr>
              <a:t> des publications 		internet? (.org, .</a:t>
            </a:r>
            <a:r>
              <a:rPr lang="en-US" dirty="0" err="1" smtClean="0">
                <a:sym typeface="Wingdings"/>
              </a:rPr>
              <a:t>gouv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= sources </a:t>
            </a:r>
            <a:r>
              <a:rPr lang="en-US" dirty="0" err="1" smtClean="0">
                <a:sym typeface="Wingdings"/>
              </a:rPr>
              <a:t>fiables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attention au .com et au blog </a:t>
            </a:r>
            <a:r>
              <a:rPr lang="en-US" dirty="0" err="1" smtClean="0">
                <a:sym typeface="Wingdings"/>
              </a:rPr>
              <a:t>personnels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aucune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garantie</a:t>
            </a:r>
            <a:r>
              <a:rPr lang="en-US" dirty="0" smtClean="0">
                <a:sym typeface="Wingdings"/>
              </a:rPr>
              <a:t>!)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471" y="5670744"/>
            <a:ext cx="8369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Comment  </a:t>
            </a:r>
            <a:r>
              <a:rPr lang="en-US" sz="2000" b="1" u="sng" dirty="0" err="1" smtClean="0"/>
              <a:t>vérifier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si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une</a:t>
            </a:r>
            <a:r>
              <a:rPr lang="en-US" sz="2000" b="1" u="sng" dirty="0" smtClean="0"/>
              <a:t> source </a:t>
            </a:r>
            <a:r>
              <a:rPr lang="en-US" sz="2000" b="1" u="sng" dirty="0" err="1" smtClean="0"/>
              <a:t>est</a:t>
            </a:r>
            <a:r>
              <a:rPr lang="en-US" sz="2000" b="1" u="sng" dirty="0" smtClean="0"/>
              <a:t> de </a:t>
            </a:r>
            <a:r>
              <a:rPr lang="en-US" sz="2000" b="1" u="sng" dirty="0" err="1" smtClean="0"/>
              <a:t>qualité</a:t>
            </a:r>
            <a:r>
              <a:rPr lang="en-US" sz="2000" b="1" u="sng" dirty="0" smtClean="0"/>
              <a:t>?</a:t>
            </a:r>
          </a:p>
          <a:p>
            <a:r>
              <a:rPr lang="en-US" dirty="0" err="1" smtClean="0"/>
              <a:t>Recouper</a:t>
            </a:r>
            <a:r>
              <a:rPr lang="en-US" dirty="0" smtClean="0"/>
              <a:t> les </a:t>
            </a:r>
            <a:r>
              <a:rPr lang="en-US" dirty="0" err="1" smtClean="0"/>
              <a:t>informations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travers </a:t>
            </a:r>
            <a:r>
              <a:rPr lang="en-US" dirty="0" err="1" smtClean="0"/>
              <a:t>différentes</a:t>
            </a:r>
            <a:r>
              <a:rPr lang="en-US" dirty="0" smtClean="0"/>
              <a:t> sources.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7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248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382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</a:rPr>
              <a:t>TPE </a:t>
            </a:r>
            <a:r>
              <a:rPr lang="en-US" sz="5400" dirty="0" err="1" smtClean="0">
                <a:solidFill>
                  <a:srgbClr val="FFFF00"/>
                </a:solidFill>
              </a:rPr>
              <a:t>disponibles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sur</a:t>
            </a:r>
            <a:r>
              <a:rPr lang="en-US" sz="5400" dirty="0" smtClean="0">
                <a:solidFill>
                  <a:srgbClr val="FFFF00"/>
                </a:solidFill>
              </a:rPr>
              <a:t> internet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196" y="1621019"/>
            <a:ext cx="797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élèves</a:t>
            </a:r>
            <a:r>
              <a:rPr lang="en-US" dirty="0" smtClean="0"/>
              <a:t> qui les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produit</a:t>
            </a:r>
            <a:r>
              <a:rPr lang="en-US" dirty="0" smtClean="0"/>
              <a:t> </a:t>
            </a:r>
            <a:r>
              <a:rPr lang="en-US" dirty="0" err="1" smtClean="0"/>
              <a:t>sont-ils</a:t>
            </a:r>
            <a:r>
              <a:rPr lang="en-US" dirty="0" smtClean="0"/>
              <a:t> des </a:t>
            </a:r>
            <a:r>
              <a:rPr lang="en-US" dirty="0" err="1" smtClean="0"/>
              <a:t>spécialistes</a:t>
            </a:r>
            <a:r>
              <a:rPr lang="en-US" dirty="0" smtClean="0"/>
              <a:t> du </a:t>
            </a:r>
            <a:r>
              <a:rPr lang="en-US" dirty="0" err="1" smtClean="0"/>
              <a:t>sujet</a:t>
            </a:r>
            <a:r>
              <a:rPr lang="en-US" dirty="0" smtClean="0"/>
              <a:t>? (</a:t>
            </a:r>
            <a:r>
              <a:rPr lang="en-US" dirty="0" err="1" smtClean="0"/>
              <a:t>chercheurs</a:t>
            </a:r>
            <a:r>
              <a:rPr lang="en-US" dirty="0" smtClean="0"/>
              <a:t>, </a:t>
            </a:r>
            <a:r>
              <a:rPr lang="en-US" dirty="0" err="1" smtClean="0"/>
              <a:t>médecins</a:t>
            </a:r>
            <a:r>
              <a:rPr lang="en-US" dirty="0" smtClean="0"/>
              <a:t>, </a:t>
            </a:r>
            <a:r>
              <a:rPr lang="en-US" dirty="0" err="1" smtClean="0"/>
              <a:t>économistes</a:t>
            </a:r>
            <a:r>
              <a:rPr lang="en-US" dirty="0" smtClean="0"/>
              <a:t>, </a:t>
            </a:r>
            <a:r>
              <a:rPr lang="en-US" dirty="0" err="1" smtClean="0"/>
              <a:t>statisticiens</a:t>
            </a:r>
            <a:r>
              <a:rPr lang="en-US" dirty="0" smtClean="0"/>
              <a:t>…?)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196" y="3109166"/>
            <a:ext cx="797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Savez-vous</a:t>
            </a:r>
            <a:r>
              <a:rPr lang="en-US" dirty="0" smtClean="0"/>
              <a:t> </a:t>
            </a:r>
            <a:r>
              <a:rPr lang="en-US" dirty="0" err="1" smtClean="0"/>
              <a:t>quelle</a:t>
            </a:r>
            <a:r>
              <a:rPr lang="en-US" dirty="0" smtClean="0"/>
              <a:t> note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obtenus</a:t>
            </a:r>
            <a:r>
              <a:rPr lang="en-US" dirty="0" smtClean="0"/>
              <a:t> les </a:t>
            </a:r>
            <a:r>
              <a:rPr lang="en-US" dirty="0" err="1" smtClean="0"/>
              <a:t>élèves</a:t>
            </a:r>
            <a:r>
              <a:rPr lang="en-US" dirty="0" smtClean="0"/>
              <a:t> qui les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produit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815" y="2137264"/>
            <a:ext cx="7970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6600"/>
                </a:solidFill>
              </a:rPr>
              <a:t>NON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815" y="3499202"/>
            <a:ext cx="7970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6600"/>
                </a:solidFill>
              </a:rPr>
              <a:t>NON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9123" y="5084283"/>
            <a:ext cx="7301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≠ Sources </a:t>
            </a:r>
            <a:r>
              <a:rPr lang="en-US" sz="6000" dirty="0" err="1">
                <a:solidFill>
                  <a:srgbClr val="FF0000"/>
                </a:solidFill>
              </a:rPr>
              <a:t>fiables</a:t>
            </a:r>
            <a:endParaRPr lang="en-US" sz="60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1"/>
            <a:ext cx="9144000" cy="162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0"/>
            <a:ext cx="9144000" cy="16210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1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461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382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TPE </a:t>
            </a:r>
            <a:r>
              <a:rPr lang="en-US" sz="6000" dirty="0" err="1" smtClean="0">
                <a:solidFill>
                  <a:srgbClr val="FFFF00"/>
                </a:solidFill>
              </a:rPr>
              <a:t>disponibles</a:t>
            </a:r>
            <a:r>
              <a:rPr lang="en-US" sz="6000" dirty="0" smtClean="0">
                <a:solidFill>
                  <a:srgbClr val="FFFF00"/>
                </a:solidFill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</a:rPr>
              <a:t>sur</a:t>
            </a:r>
            <a:r>
              <a:rPr lang="en-US" sz="6000" dirty="0" smtClean="0">
                <a:solidFill>
                  <a:srgbClr val="FFFF00"/>
                </a:solidFill>
              </a:rPr>
              <a:t> internet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508" y="2165734"/>
            <a:ext cx="8738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production≠ Sources </a:t>
            </a:r>
            <a:r>
              <a:rPr lang="en-US" sz="5400" dirty="0" err="1">
                <a:solidFill>
                  <a:srgbClr val="FF0000"/>
                </a:solidFill>
              </a:rPr>
              <a:t>fiables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100299"/>
            <a:ext cx="9144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11FF23"/>
                </a:solidFill>
              </a:rPr>
              <a:t>Bibliographie</a:t>
            </a:r>
            <a:r>
              <a:rPr lang="en-US" sz="5400" dirty="0" smtClean="0">
                <a:solidFill>
                  <a:srgbClr val="11FF23"/>
                </a:solidFill>
              </a:rPr>
              <a:t> </a:t>
            </a:r>
            <a:r>
              <a:rPr lang="en-US" sz="5400" dirty="0" smtClean="0">
                <a:solidFill>
                  <a:srgbClr val="11FF23"/>
                </a:solidFill>
                <a:sym typeface="Wingdings"/>
              </a:rPr>
              <a:t> sources </a:t>
            </a:r>
            <a:r>
              <a:rPr lang="en-US" sz="5400" dirty="0">
                <a:solidFill>
                  <a:srgbClr val="11FF23"/>
                </a:solidFill>
                <a:sym typeface="Wingdings"/>
              </a:rPr>
              <a:t> </a:t>
            </a:r>
            <a:r>
              <a:rPr lang="en-US" sz="5400" dirty="0" err="1" smtClean="0">
                <a:solidFill>
                  <a:srgbClr val="11FF23"/>
                </a:solidFill>
                <a:sym typeface="Wingdings"/>
              </a:rPr>
              <a:t>à</a:t>
            </a:r>
            <a:r>
              <a:rPr lang="en-US" sz="5400" dirty="0" smtClean="0">
                <a:solidFill>
                  <a:srgbClr val="11FF23"/>
                </a:solidFill>
                <a:sym typeface="Wingdings"/>
              </a:rPr>
              <a:t> </a:t>
            </a:r>
            <a:r>
              <a:rPr lang="en-US" sz="5400" dirty="0" err="1" smtClean="0">
                <a:solidFill>
                  <a:srgbClr val="11FF23"/>
                </a:solidFill>
                <a:sym typeface="Wingdings"/>
              </a:rPr>
              <a:t>sélectionner</a:t>
            </a:r>
            <a:r>
              <a:rPr lang="en-US" sz="5400" dirty="0" smtClean="0">
                <a:solidFill>
                  <a:srgbClr val="11FF23"/>
                </a:solidFill>
                <a:sym typeface="Wingdings"/>
              </a:rPr>
              <a:t> et </a:t>
            </a:r>
            <a:r>
              <a:rPr lang="en-US" sz="5400" dirty="0" err="1" smtClean="0">
                <a:solidFill>
                  <a:srgbClr val="11FF23"/>
                </a:solidFill>
                <a:sym typeface="Wingdings"/>
              </a:rPr>
              <a:t>analyser</a:t>
            </a:r>
            <a:r>
              <a:rPr lang="en-US" sz="5400" dirty="0" smtClean="0">
                <a:solidFill>
                  <a:srgbClr val="11FF23"/>
                </a:solidFill>
                <a:sym typeface="Wingdings"/>
              </a:rPr>
              <a:t>.</a:t>
            </a:r>
            <a:endParaRPr lang="en-US" sz="5400" dirty="0">
              <a:solidFill>
                <a:srgbClr val="11FF23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854982"/>
            <a:ext cx="9144000" cy="1621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854981"/>
            <a:ext cx="9144000" cy="16210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64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6963" y="265180"/>
            <a:ext cx="8839061" cy="1143000"/>
          </a:xfrm>
        </p:spPr>
        <p:txBody>
          <a:bodyPr>
            <a:noAutofit/>
          </a:bodyPr>
          <a:lstStyle/>
          <a:p>
            <a:r>
              <a:rPr lang="en-US" sz="8000" b="1" dirty="0" err="1" smtClean="0">
                <a:solidFill>
                  <a:srgbClr val="F02BFF"/>
                </a:solidFill>
                <a:latin typeface="Arial Black"/>
                <a:cs typeface="Arial Black"/>
              </a:rPr>
              <a:t>Analyse</a:t>
            </a:r>
            <a:endParaRPr lang="en-US" sz="8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5922" y="1424891"/>
            <a:ext cx="25543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 plus </a:t>
            </a:r>
            <a:r>
              <a:rPr lang="en-US" sz="2800" dirty="0" err="1" smtClean="0">
                <a:solidFill>
                  <a:srgbClr val="FFFF00"/>
                </a:solidFill>
              </a:rPr>
              <a:t>difficile</a:t>
            </a:r>
            <a:r>
              <a:rPr lang="en-US" sz="2800" dirty="0" smtClean="0">
                <a:solidFill>
                  <a:srgbClr val="FFFF00"/>
                </a:solidFill>
              </a:rPr>
              <a:t>!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471" y="1960868"/>
            <a:ext cx="836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partir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l’ensemble</a:t>
            </a:r>
            <a:r>
              <a:rPr lang="en-US" sz="2000" dirty="0" smtClean="0"/>
              <a:t> des sources </a:t>
            </a:r>
            <a:r>
              <a:rPr lang="en-US" sz="2000" dirty="0" err="1" smtClean="0"/>
              <a:t>sélectionnées</a:t>
            </a:r>
            <a:r>
              <a:rPr lang="en-US" sz="2000" dirty="0" smtClean="0"/>
              <a:t>, se faire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sa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propre</a:t>
            </a:r>
            <a:r>
              <a:rPr lang="en-US" sz="2000" b="1" u="sng" dirty="0" smtClean="0"/>
              <a:t> idée </a:t>
            </a:r>
            <a:r>
              <a:rPr lang="en-US" sz="2000" dirty="0" smtClean="0"/>
              <a:t>du </a:t>
            </a:r>
            <a:r>
              <a:rPr lang="en-US" sz="2000" dirty="0" err="1" smtClean="0"/>
              <a:t>sujet</a:t>
            </a:r>
            <a:r>
              <a:rPr lang="en-US" sz="2000" dirty="0" smtClean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7633" y="2818424"/>
            <a:ext cx="456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 Lire</a:t>
            </a:r>
            <a:r>
              <a:rPr lang="en-US" dirty="0"/>
              <a:t>, </a:t>
            </a:r>
            <a:r>
              <a:rPr lang="en-US" dirty="0" err="1"/>
              <a:t>regarder</a:t>
            </a:r>
            <a:r>
              <a:rPr lang="en-US" dirty="0"/>
              <a:t>, </a:t>
            </a:r>
            <a:r>
              <a:rPr lang="en-US" dirty="0" err="1"/>
              <a:t>écouter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07633" y="3291430"/>
            <a:ext cx="456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 </a:t>
            </a:r>
            <a:r>
              <a:rPr lang="en-US" dirty="0" err="1" smtClean="0"/>
              <a:t>Prendre</a:t>
            </a:r>
            <a:r>
              <a:rPr lang="en-US" dirty="0" smtClean="0"/>
              <a:t> des notes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07633" y="3792486"/>
            <a:ext cx="7254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 Comparer, </a:t>
            </a:r>
            <a:r>
              <a:rPr lang="en-US" dirty="0" err="1"/>
              <a:t>r</a:t>
            </a:r>
            <a:r>
              <a:rPr lang="en-US" dirty="0" err="1" smtClean="0"/>
              <a:t>édiger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résumer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reformuler</a:t>
            </a:r>
            <a:r>
              <a:rPr lang="en-US" dirty="0" smtClean="0"/>
              <a:t> </a:t>
            </a:r>
            <a:r>
              <a:rPr lang="en-US" sz="2800" b="1" u="sng" dirty="0" err="1" smtClean="0"/>
              <a:t>à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partir</a:t>
            </a:r>
            <a:r>
              <a:rPr lang="en-US" sz="2800" b="1" u="sng" dirty="0" smtClean="0"/>
              <a:t> de </a:t>
            </a:r>
            <a:r>
              <a:rPr lang="en-US" sz="2800" b="1" u="sng" dirty="0" err="1" smtClean="0"/>
              <a:t>ses</a:t>
            </a:r>
            <a:r>
              <a:rPr lang="en-US" sz="2800" b="1" u="sng" dirty="0" smtClean="0"/>
              <a:t> notes!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72625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248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111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615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decel="50000" autoRev="1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16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97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02BFF"/>
                </a:solidFill>
                <a:latin typeface="Arial Black"/>
                <a:cs typeface="Arial Black"/>
              </a:rPr>
              <a:t>TPE</a:t>
            </a:r>
            <a:endParaRPr lang="en-US" sz="8000" b="1" dirty="0">
              <a:solidFill>
                <a:srgbClr val="F02BFF"/>
              </a:solidFill>
              <a:latin typeface="Arial Black"/>
              <a:cs typeface="Arial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343" y="1677981"/>
            <a:ext cx="857171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BO n°26</a:t>
            </a:r>
            <a:r>
              <a:rPr lang="en-US" dirty="0"/>
              <a:t> du 30 </a:t>
            </a:r>
            <a:r>
              <a:rPr lang="en-US" dirty="0" err="1"/>
              <a:t>juin</a:t>
            </a:r>
            <a:r>
              <a:rPr lang="en-US" dirty="0"/>
              <a:t> 2011, </a:t>
            </a:r>
            <a:r>
              <a:rPr lang="en-US" dirty="0" err="1"/>
              <a:t>mise</a:t>
            </a:r>
            <a:r>
              <a:rPr lang="en-US" dirty="0"/>
              <a:t> en oeuvre </a:t>
            </a:r>
            <a:r>
              <a:rPr lang="en-US" dirty="0" err="1"/>
              <a:t>pédagogique</a:t>
            </a:r>
            <a:r>
              <a:rPr lang="en-US" dirty="0"/>
              <a:t> des TPE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compter</a:t>
            </a:r>
            <a:r>
              <a:rPr lang="en-US" dirty="0"/>
              <a:t> de la </a:t>
            </a:r>
            <a:r>
              <a:rPr lang="en-US" dirty="0" err="1"/>
              <a:t>rentrée</a:t>
            </a:r>
            <a:r>
              <a:rPr lang="en-US" dirty="0"/>
              <a:t> 2011)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“ne </a:t>
            </a:r>
            <a:r>
              <a:rPr lang="en-US" dirty="0" err="1">
                <a:solidFill>
                  <a:srgbClr val="FFFF00"/>
                </a:solidFill>
              </a:rPr>
              <a:t>doit</a:t>
            </a:r>
            <a:r>
              <a:rPr lang="en-US" dirty="0">
                <a:solidFill>
                  <a:srgbClr val="FFFF00"/>
                </a:solidFill>
              </a:rPr>
              <a:t> pas </a:t>
            </a:r>
            <a:r>
              <a:rPr lang="en-US" dirty="0" err="1">
                <a:solidFill>
                  <a:srgbClr val="FFFF00"/>
                </a:solidFill>
              </a:rPr>
              <a:t>aboutir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à</a:t>
            </a:r>
            <a:r>
              <a:rPr lang="en-US" dirty="0">
                <a:solidFill>
                  <a:srgbClr val="FFFF00"/>
                </a:solidFill>
              </a:rPr>
              <a:t> un montage </a:t>
            </a:r>
            <a:r>
              <a:rPr lang="en-US" dirty="0" err="1">
                <a:solidFill>
                  <a:srgbClr val="FFFF00"/>
                </a:solidFill>
              </a:rPr>
              <a:t>d'information</a:t>
            </a:r>
            <a:r>
              <a:rPr lang="en-US" dirty="0">
                <a:solidFill>
                  <a:srgbClr val="FFFF00"/>
                </a:solidFill>
              </a:rPr>
              <a:t> et de documents sans </a:t>
            </a:r>
            <a:r>
              <a:rPr lang="en-US" dirty="0" err="1">
                <a:solidFill>
                  <a:srgbClr val="FFFF00"/>
                </a:solidFill>
              </a:rPr>
              <a:t>véritable</a:t>
            </a:r>
            <a:r>
              <a:rPr lang="en-US" dirty="0">
                <a:solidFill>
                  <a:srgbClr val="FFFF00"/>
                </a:solidFill>
              </a:rPr>
              <a:t> appropriation du </a:t>
            </a:r>
            <a:r>
              <a:rPr lang="en-US" dirty="0" err="1">
                <a:solidFill>
                  <a:srgbClr val="FFFF00"/>
                </a:solidFill>
              </a:rPr>
              <a:t>sujet</a:t>
            </a:r>
            <a:r>
              <a:rPr lang="en-US" dirty="0">
                <a:solidFill>
                  <a:srgbClr val="FFFF00"/>
                </a:solidFill>
              </a:rPr>
              <a:t> et sans regard critique </a:t>
            </a:r>
            <a:r>
              <a:rPr lang="en-US" dirty="0" err="1">
                <a:solidFill>
                  <a:srgbClr val="FFFF00"/>
                </a:solidFill>
              </a:rPr>
              <a:t>sur</a:t>
            </a:r>
            <a:r>
              <a:rPr lang="en-US" dirty="0">
                <a:solidFill>
                  <a:srgbClr val="FFFF00"/>
                </a:solidFill>
              </a:rPr>
              <a:t> les sources </a:t>
            </a:r>
            <a:r>
              <a:rPr lang="en-US" dirty="0" err="1">
                <a:solidFill>
                  <a:srgbClr val="FFFF00"/>
                </a:solidFill>
              </a:rPr>
              <a:t>utilisées</a:t>
            </a:r>
            <a:r>
              <a:rPr lang="en-US" dirty="0">
                <a:solidFill>
                  <a:srgbClr val="FFFF00"/>
                </a:solidFill>
              </a:rPr>
              <a:t> […]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excluant</a:t>
            </a:r>
            <a:r>
              <a:rPr lang="en-US" sz="2800" b="1" dirty="0">
                <a:solidFill>
                  <a:srgbClr val="FFFF00"/>
                </a:solidFill>
              </a:rPr>
              <a:t> la simple </a:t>
            </a:r>
            <a:r>
              <a:rPr lang="en-US" sz="2800" b="1" dirty="0" err="1">
                <a:solidFill>
                  <a:srgbClr val="FFFF00"/>
                </a:solidFill>
              </a:rPr>
              <a:t>copie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d'éléments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préexistants</a:t>
            </a:r>
            <a:r>
              <a:rPr lang="en-US" sz="2800" b="1" dirty="0" smtClean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4954485"/>
            <a:ext cx="6833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1FF23"/>
                </a:solidFill>
                <a:sym typeface="Wingdings"/>
              </a:rPr>
              <a:t>  </a:t>
            </a:r>
            <a:r>
              <a:rPr lang="en-US" sz="2800" dirty="0" smtClean="0">
                <a:solidFill>
                  <a:srgbClr val="11FF23"/>
                </a:solidFill>
              </a:rPr>
              <a:t>Notion de </a:t>
            </a:r>
            <a:r>
              <a:rPr lang="en-US" sz="2800" dirty="0" err="1" smtClean="0">
                <a:solidFill>
                  <a:srgbClr val="11FF23"/>
                </a:solidFill>
              </a:rPr>
              <a:t>plagiat</a:t>
            </a:r>
            <a:endParaRPr lang="en-US" sz="2800" dirty="0">
              <a:solidFill>
                <a:srgbClr val="11FF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8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8248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8514" y="0"/>
            <a:ext cx="559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FF00"/>
                </a:solidFill>
              </a:rPr>
              <a:t>Plagier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c’est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831" y="2424835"/>
            <a:ext cx="7481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 Copier le travail (</a:t>
            </a:r>
            <a:r>
              <a:rPr lang="en-US" sz="4000" dirty="0" err="1" smtClean="0"/>
              <a:t>ou</a:t>
            </a:r>
            <a:r>
              <a:rPr lang="en-US" sz="4000" dirty="0" smtClean="0"/>
              <a:t> </a:t>
            </a:r>
            <a:r>
              <a:rPr lang="en-US" sz="4000" dirty="0" err="1" smtClean="0"/>
              <a:t>une</a:t>
            </a:r>
            <a:r>
              <a:rPr lang="en-US" sz="4000" dirty="0" smtClean="0"/>
              <a:t> </a:t>
            </a:r>
            <a:r>
              <a:rPr lang="en-US" sz="4000" dirty="0" err="1" smtClean="0"/>
              <a:t>partie</a:t>
            </a:r>
            <a:r>
              <a:rPr lang="en-US" sz="4000" dirty="0" smtClean="0"/>
              <a:t> du travail) de </a:t>
            </a:r>
            <a:r>
              <a:rPr lang="en-US" sz="4000" dirty="0" err="1" smtClean="0"/>
              <a:t>quelqu’un</a:t>
            </a:r>
            <a:r>
              <a:rPr lang="en-US" sz="4000" dirty="0" smtClean="0"/>
              <a:t> </a:t>
            </a:r>
            <a:r>
              <a:rPr lang="en-US" sz="4000" dirty="0" err="1" smtClean="0"/>
              <a:t>ou</a:t>
            </a:r>
            <a:r>
              <a:rPr lang="en-US" sz="4000" dirty="0" smtClean="0"/>
              <a:t> </a:t>
            </a:r>
            <a:r>
              <a:rPr lang="en-US" sz="4000" dirty="0" err="1" smtClean="0"/>
              <a:t>ses</a:t>
            </a:r>
            <a:r>
              <a:rPr lang="en-US" sz="4000" dirty="0" smtClean="0"/>
              <a:t> </a:t>
            </a:r>
            <a:r>
              <a:rPr lang="en-US" sz="4000" dirty="0" err="1" smtClean="0"/>
              <a:t>idées</a:t>
            </a:r>
            <a:r>
              <a:rPr lang="en-US" sz="4000" dirty="0" smtClean="0"/>
              <a:t> et les faire passer pour </a:t>
            </a:r>
            <a:r>
              <a:rPr lang="en-US" sz="4000" dirty="0" err="1" smtClean="0"/>
              <a:t>sien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887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giat / les dangers du copier_col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580" y="616167"/>
            <a:ext cx="8571006" cy="48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2763</TotalTime>
  <Words>682</Words>
  <Application>Microsoft Macintosh PowerPoint</Application>
  <PresentationFormat>On-screen Show (4:3)</PresentationFormat>
  <Paragraphs>85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 Black </vt:lpstr>
      <vt:lpstr>TPE</vt:lpstr>
      <vt:lpstr>Sélection</vt:lpstr>
      <vt:lpstr>Sélection</vt:lpstr>
      <vt:lpstr>PowerPoint Presentation</vt:lpstr>
      <vt:lpstr>PowerPoint Presentation</vt:lpstr>
      <vt:lpstr>Analyse</vt:lpstr>
      <vt:lpstr>TPE</vt:lpstr>
      <vt:lpstr>PowerPoint Presentation</vt:lpstr>
      <vt:lpstr>PowerPoint Presentation</vt:lpstr>
      <vt:lpstr>Détection du plagiat</vt:lpstr>
      <vt:lpstr>PowerPoint Presentation</vt:lpstr>
      <vt:lpstr>Comment faire une bibliographie?</vt:lpstr>
      <vt:lpstr>Comment faire une bibliographie?</vt:lpstr>
      <vt:lpstr>BON COURAGE…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TPE</dc:title>
  <dc:creator>Céline Vrignaud</dc:creator>
  <cp:lastModifiedBy>Céline Vrignaud</cp:lastModifiedBy>
  <cp:revision>40</cp:revision>
  <cp:lastPrinted>2014-11-30T14:56:30Z</cp:lastPrinted>
  <dcterms:created xsi:type="dcterms:W3CDTF">2014-11-30T10:30:45Z</dcterms:created>
  <dcterms:modified xsi:type="dcterms:W3CDTF">2014-12-02T12:32:08Z</dcterms:modified>
</cp:coreProperties>
</file>